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84" r:id="rId4"/>
    <p:sldId id="264" r:id="rId5"/>
    <p:sldId id="285" r:id="rId6"/>
    <p:sldId id="298" r:id="rId7"/>
    <p:sldId id="288" r:id="rId8"/>
    <p:sldId id="289" r:id="rId9"/>
    <p:sldId id="290" r:id="rId10"/>
    <p:sldId id="286" r:id="rId11"/>
    <p:sldId id="291" r:id="rId12"/>
    <p:sldId id="293" r:id="rId13"/>
    <p:sldId id="294" r:id="rId14"/>
    <p:sldId id="287" r:id="rId15"/>
    <p:sldId id="295" r:id="rId16"/>
    <p:sldId id="296" r:id="rId17"/>
    <p:sldId id="297" r:id="rId18"/>
    <p:sldId id="262" r:id="rId19"/>
  </p:sldIdLst>
  <p:sldSz cx="10693400" cy="7561263"/>
  <p:notesSz cx="6858000" cy="9144000"/>
  <p:defaultTextStyle>
    <a:defPPr>
      <a:defRPr lang="pt-BR"/>
    </a:defPPr>
    <a:lvl1pPr marL="0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82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965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447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929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412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894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376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859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1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73" autoAdjust="0"/>
    <p:restoredTop sz="94662" autoAdjust="0"/>
  </p:normalViewPr>
  <p:slideViewPr>
    <p:cSldViewPr>
      <p:cViewPr>
        <p:scale>
          <a:sx n="75" d="100"/>
          <a:sy n="75" d="100"/>
        </p:scale>
        <p:origin x="708" y="-168"/>
      </p:cViewPr>
      <p:guideLst>
        <p:guide orient="horz" pos="2382"/>
        <p:guide pos="33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2005" y="2348895"/>
            <a:ext cx="9089390" cy="1620771"/>
          </a:xfrm>
          <a:prstGeom prst="rect">
            <a:avLst/>
          </a:prstGeom>
        </p:spPr>
        <p:txBody>
          <a:bodyPr lIns="104296" tIns="52148" rIns="104296" bIns="52148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  <a:prstGeom prst="rect">
            <a:avLst/>
          </a:prstGeom>
        </p:spPr>
        <p:txBody>
          <a:bodyPr lIns="104296" tIns="52148" rIns="104296" bIns="52148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534670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A013E46C-8083-4A11-8DB1-DD238AF18D42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653580" y="7008173"/>
            <a:ext cx="3386243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663604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9D1C2877-10A2-4970-993E-18FDC4B49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286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398774" y="302804"/>
            <a:ext cx="2606517" cy="6451578"/>
          </a:xfrm>
          <a:prstGeom prst="rect">
            <a:avLst/>
          </a:prstGeom>
        </p:spPr>
        <p:txBody>
          <a:bodyPr vert="eaVert" lIns="104296" tIns="52148" rIns="104296" bIns="52148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6" cy="6451578"/>
          </a:xfrm>
          <a:prstGeom prst="rect">
            <a:avLst/>
          </a:prstGeom>
        </p:spPr>
        <p:txBody>
          <a:bodyPr vert="eaVert" lIns="104296" tIns="52148" rIns="104296" bIns="52148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534670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A013E46C-8083-4A11-8DB1-DD238AF18D42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653580" y="7008173"/>
            <a:ext cx="3386243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663604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9D1C2877-10A2-4970-993E-18FDC4B49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347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706" y="4858814"/>
            <a:ext cx="9089390" cy="1501751"/>
          </a:xfrm>
          <a:prstGeom prst="rect">
            <a:avLst/>
          </a:prstGeom>
        </p:spPr>
        <p:txBody>
          <a:bodyPr lIns="104296" tIns="52148" rIns="104296" bIns="52148" anchor="t"/>
          <a:lstStyle>
            <a:lvl1pPr algn="l">
              <a:defRPr sz="46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44706" y="3204786"/>
            <a:ext cx="9089390" cy="1654026"/>
          </a:xfrm>
          <a:prstGeom prst="rect">
            <a:avLst/>
          </a:prstGeom>
        </p:spPr>
        <p:txBody>
          <a:bodyPr lIns="104296" tIns="52148" rIns="104296" bIns="52148"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48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29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4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59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4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8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3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18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534670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A013E46C-8083-4A11-8DB1-DD238AF18D42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653580" y="7008173"/>
            <a:ext cx="3386243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663604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9D1C2877-10A2-4970-993E-18FDC4B49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221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4671" y="302801"/>
            <a:ext cx="9624060" cy="1260211"/>
          </a:xfrm>
          <a:prstGeom prst="rect">
            <a:avLst/>
          </a:prstGeom>
        </p:spPr>
        <p:txBody>
          <a:bodyPr lIns="104296" tIns="52148" rIns="104296" bIns="52148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79226" y="1764297"/>
            <a:ext cx="5123921" cy="4990084"/>
          </a:xfrm>
          <a:prstGeom prst="rect">
            <a:avLst/>
          </a:prstGeom>
        </p:spPr>
        <p:txBody>
          <a:bodyPr lIns="104296" tIns="52148" rIns="104296" bIns="52148"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81371" y="1764297"/>
            <a:ext cx="5123921" cy="4990084"/>
          </a:xfrm>
          <a:prstGeom prst="rect">
            <a:avLst/>
          </a:prstGeom>
        </p:spPr>
        <p:txBody>
          <a:bodyPr lIns="104296" tIns="52148" rIns="104296" bIns="52148"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534670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A013E46C-8083-4A11-8DB1-DD238AF18D42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653580" y="7008173"/>
            <a:ext cx="3386243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7663604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9D1C2877-10A2-4970-993E-18FDC4B49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8342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4671" y="302801"/>
            <a:ext cx="9624060" cy="1260211"/>
          </a:xfrm>
          <a:prstGeom prst="rect">
            <a:avLst/>
          </a:prstGeom>
        </p:spPr>
        <p:txBody>
          <a:bodyPr lIns="104296" tIns="52148" rIns="104296" bIns="52148"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4671" y="1692533"/>
            <a:ext cx="4724775" cy="705367"/>
          </a:xfrm>
          <a:prstGeom prst="rect">
            <a:avLst/>
          </a:prstGeom>
        </p:spPr>
        <p:txBody>
          <a:bodyPr lIns="104296" tIns="52148" rIns="104296" bIns="52148" anchor="b"/>
          <a:lstStyle>
            <a:lvl1pPr marL="0" indent="0">
              <a:buNone/>
              <a:defRPr sz="2700" b="1"/>
            </a:lvl1pPr>
            <a:lvl2pPr marL="521482" indent="0">
              <a:buNone/>
              <a:defRPr sz="2300" b="1"/>
            </a:lvl2pPr>
            <a:lvl3pPr marL="1042965" indent="0">
              <a:buNone/>
              <a:defRPr sz="2100" b="1"/>
            </a:lvl3pPr>
            <a:lvl4pPr marL="1564447" indent="0">
              <a:buNone/>
              <a:defRPr sz="1800" b="1"/>
            </a:lvl4pPr>
            <a:lvl5pPr marL="2085929" indent="0">
              <a:buNone/>
              <a:defRPr sz="1800" b="1"/>
            </a:lvl5pPr>
            <a:lvl6pPr marL="2607412" indent="0">
              <a:buNone/>
              <a:defRPr sz="1800" b="1"/>
            </a:lvl6pPr>
            <a:lvl7pPr marL="3128894" indent="0">
              <a:buNone/>
              <a:defRPr sz="1800" b="1"/>
            </a:lvl7pPr>
            <a:lvl8pPr marL="3650376" indent="0">
              <a:buNone/>
              <a:defRPr sz="1800" b="1"/>
            </a:lvl8pPr>
            <a:lvl9pPr marL="4171859" indent="0">
              <a:buNone/>
              <a:defRPr sz="18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34671" y="2397901"/>
            <a:ext cx="4724775" cy="4356478"/>
          </a:xfrm>
          <a:prstGeom prst="rect">
            <a:avLst/>
          </a:prstGeom>
        </p:spPr>
        <p:txBody>
          <a:bodyPr lIns="104296" tIns="52148" rIns="104296" bIns="52148"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432100" y="1692533"/>
            <a:ext cx="4726631" cy="705367"/>
          </a:xfrm>
          <a:prstGeom prst="rect">
            <a:avLst/>
          </a:prstGeom>
        </p:spPr>
        <p:txBody>
          <a:bodyPr lIns="104296" tIns="52148" rIns="104296" bIns="52148" anchor="b"/>
          <a:lstStyle>
            <a:lvl1pPr marL="0" indent="0">
              <a:buNone/>
              <a:defRPr sz="2700" b="1"/>
            </a:lvl1pPr>
            <a:lvl2pPr marL="521482" indent="0">
              <a:buNone/>
              <a:defRPr sz="2300" b="1"/>
            </a:lvl2pPr>
            <a:lvl3pPr marL="1042965" indent="0">
              <a:buNone/>
              <a:defRPr sz="2100" b="1"/>
            </a:lvl3pPr>
            <a:lvl4pPr marL="1564447" indent="0">
              <a:buNone/>
              <a:defRPr sz="1800" b="1"/>
            </a:lvl4pPr>
            <a:lvl5pPr marL="2085929" indent="0">
              <a:buNone/>
              <a:defRPr sz="1800" b="1"/>
            </a:lvl5pPr>
            <a:lvl6pPr marL="2607412" indent="0">
              <a:buNone/>
              <a:defRPr sz="1800" b="1"/>
            </a:lvl6pPr>
            <a:lvl7pPr marL="3128894" indent="0">
              <a:buNone/>
              <a:defRPr sz="1800" b="1"/>
            </a:lvl7pPr>
            <a:lvl8pPr marL="3650376" indent="0">
              <a:buNone/>
              <a:defRPr sz="1800" b="1"/>
            </a:lvl8pPr>
            <a:lvl9pPr marL="4171859" indent="0">
              <a:buNone/>
              <a:defRPr sz="18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432100" y="2397901"/>
            <a:ext cx="4726631" cy="4356478"/>
          </a:xfrm>
          <a:prstGeom prst="rect">
            <a:avLst/>
          </a:prstGeom>
        </p:spPr>
        <p:txBody>
          <a:bodyPr lIns="104296" tIns="52148" rIns="104296" bIns="52148"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534670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A013E46C-8083-4A11-8DB1-DD238AF18D42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653580" y="7008173"/>
            <a:ext cx="3386243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7663604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9D1C2877-10A2-4970-993E-18FDC4B49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075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4671" y="302801"/>
            <a:ext cx="9624060" cy="1260211"/>
          </a:xfrm>
          <a:prstGeom prst="rect">
            <a:avLst/>
          </a:prstGeom>
        </p:spPr>
        <p:txBody>
          <a:bodyPr lIns="104296" tIns="52148" rIns="104296" bIns="52148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534670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A013E46C-8083-4A11-8DB1-DD238AF18D42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653580" y="7008173"/>
            <a:ext cx="3386243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7663604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9D1C2877-10A2-4970-993E-18FDC4B49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296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534670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A013E46C-8083-4A11-8DB1-DD238AF18D42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653580" y="7008173"/>
            <a:ext cx="3386243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7663604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9D1C2877-10A2-4970-993E-18FDC4B49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4991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4669" y="301050"/>
            <a:ext cx="3518056" cy="1281214"/>
          </a:xfrm>
          <a:prstGeom prst="rect">
            <a:avLst/>
          </a:prstGeom>
        </p:spPr>
        <p:txBody>
          <a:bodyPr lIns="104296" tIns="52148" rIns="104296" bIns="52148" anchor="b"/>
          <a:lstStyle>
            <a:lvl1pPr algn="l">
              <a:defRPr sz="23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180822" y="301053"/>
            <a:ext cx="5977908" cy="6453328"/>
          </a:xfrm>
          <a:prstGeom prst="rect">
            <a:avLst/>
          </a:prstGeom>
        </p:spPr>
        <p:txBody>
          <a:bodyPr lIns="104296" tIns="52148" rIns="104296" bIns="52148"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34669" y="1582267"/>
            <a:ext cx="3518056" cy="5172114"/>
          </a:xfrm>
          <a:prstGeom prst="rect">
            <a:avLst/>
          </a:prstGeom>
        </p:spPr>
        <p:txBody>
          <a:bodyPr lIns="104296" tIns="52148" rIns="104296" bIns="52148"/>
          <a:lstStyle>
            <a:lvl1pPr marL="0" indent="0">
              <a:buNone/>
              <a:defRPr sz="1600"/>
            </a:lvl1pPr>
            <a:lvl2pPr marL="521482" indent="0">
              <a:buNone/>
              <a:defRPr sz="1400"/>
            </a:lvl2pPr>
            <a:lvl3pPr marL="1042965" indent="0">
              <a:buNone/>
              <a:defRPr sz="1100"/>
            </a:lvl3pPr>
            <a:lvl4pPr marL="1564447" indent="0">
              <a:buNone/>
              <a:defRPr sz="1000"/>
            </a:lvl4pPr>
            <a:lvl5pPr marL="2085929" indent="0">
              <a:buNone/>
              <a:defRPr sz="1000"/>
            </a:lvl5pPr>
            <a:lvl6pPr marL="2607412" indent="0">
              <a:buNone/>
              <a:defRPr sz="1000"/>
            </a:lvl6pPr>
            <a:lvl7pPr marL="3128894" indent="0">
              <a:buNone/>
              <a:defRPr sz="1000"/>
            </a:lvl7pPr>
            <a:lvl8pPr marL="3650376" indent="0">
              <a:buNone/>
              <a:defRPr sz="1000"/>
            </a:lvl8pPr>
            <a:lvl9pPr marL="4171859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534670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A013E46C-8083-4A11-8DB1-DD238AF18D42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653580" y="7008173"/>
            <a:ext cx="3386243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7663604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9D1C2877-10A2-4970-993E-18FDC4B49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362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95982" y="5292884"/>
            <a:ext cx="6416040" cy="624855"/>
          </a:xfrm>
          <a:prstGeom prst="rect">
            <a:avLst/>
          </a:prstGeom>
        </p:spPr>
        <p:txBody>
          <a:bodyPr lIns="104296" tIns="52148" rIns="104296" bIns="52148" anchor="b"/>
          <a:lstStyle>
            <a:lvl1pPr algn="l">
              <a:defRPr sz="23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095982" y="675613"/>
            <a:ext cx="6416040" cy="4536758"/>
          </a:xfrm>
          <a:prstGeom prst="rect">
            <a:avLst/>
          </a:prstGeom>
        </p:spPr>
        <p:txBody>
          <a:bodyPr lIns="104296" tIns="52148" rIns="104296" bIns="52148"/>
          <a:lstStyle>
            <a:lvl1pPr marL="0" indent="0">
              <a:buNone/>
              <a:defRPr sz="3600"/>
            </a:lvl1pPr>
            <a:lvl2pPr marL="521482" indent="0">
              <a:buNone/>
              <a:defRPr sz="3200"/>
            </a:lvl2pPr>
            <a:lvl3pPr marL="1042965" indent="0">
              <a:buNone/>
              <a:defRPr sz="2700"/>
            </a:lvl3pPr>
            <a:lvl4pPr marL="1564447" indent="0">
              <a:buNone/>
              <a:defRPr sz="2300"/>
            </a:lvl4pPr>
            <a:lvl5pPr marL="2085929" indent="0">
              <a:buNone/>
              <a:defRPr sz="2300"/>
            </a:lvl5pPr>
            <a:lvl6pPr marL="2607412" indent="0">
              <a:buNone/>
              <a:defRPr sz="2300"/>
            </a:lvl6pPr>
            <a:lvl7pPr marL="3128894" indent="0">
              <a:buNone/>
              <a:defRPr sz="2300"/>
            </a:lvl7pPr>
            <a:lvl8pPr marL="3650376" indent="0">
              <a:buNone/>
              <a:defRPr sz="2300"/>
            </a:lvl8pPr>
            <a:lvl9pPr marL="4171859" indent="0">
              <a:buNone/>
              <a:defRPr sz="23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095982" y="5917739"/>
            <a:ext cx="6416040" cy="887398"/>
          </a:xfrm>
          <a:prstGeom prst="rect">
            <a:avLst/>
          </a:prstGeom>
        </p:spPr>
        <p:txBody>
          <a:bodyPr lIns="104296" tIns="52148" rIns="104296" bIns="52148"/>
          <a:lstStyle>
            <a:lvl1pPr marL="0" indent="0">
              <a:buNone/>
              <a:defRPr sz="1600"/>
            </a:lvl1pPr>
            <a:lvl2pPr marL="521482" indent="0">
              <a:buNone/>
              <a:defRPr sz="1400"/>
            </a:lvl2pPr>
            <a:lvl3pPr marL="1042965" indent="0">
              <a:buNone/>
              <a:defRPr sz="1100"/>
            </a:lvl3pPr>
            <a:lvl4pPr marL="1564447" indent="0">
              <a:buNone/>
              <a:defRPr sz="1000"/>
            </a:lvl4pPr>
            <a:lvl5pPr marL="2085929" indent="0">
              <a:buNone/>
              <a:defRPr sz="1000"/>
            </a:lvl5pPr>
            <a:lvl6pPr marL="2607412" indent="0">
              <a:buNone/>
              <a:defRPr sz="1000"/>
            </a:lvl6pPr>
            <a:lvl7pPr marL="3128894" indent="0">
              <a:buNone/>
              <a:defRPr sz="1000"/>
            </a:lvl7pPr>
            <a:lvl8pPr marL="3650376" indent="0">
              <a:buNone/>
              <a:defRPr sz="1000"/>
            </a:lvl8pPr>
            <a:lvl9pPr marL="4171859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534670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A013E46C-8083-4A11-8DB1-DD238AF18D42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653580" y="7008173"/>
            <a:ext cx="3386243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7663604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9D1C2877-10A2-4970-993E-18FDC4B49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591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4671" y="302801"/>
            <a:ext cx="9624060" cy="1260211"/>
          </a:xfrm>
          <a:prstGeom prst="rect">
            <a:avLst/>
          </a:prstGeom>
        </p:spPr>
        <p:txBody>
          <a:bodyPr lIns="104296" tIns="52148" rIns="104296" bIns="52148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34671" y="1764297"/>
            <a:ext cx="9624060" cy="4990084"/>
          </a:xfrm>
          <a:prstGeom prst="rect">
            <a:avLst/>
          </a:prstGeom>
        </p:spPr>
        <p:txBody>
          <a:bodyPr vert="eaVert" lIns="104296" tIns="52148" rIns="104296" bIns="52148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534670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A013E46C-8083-4A11-8DB1-DD238AF18D42}" type="datetimeFigureOut">
              <a:rPr lang="pt-BR" smtClean="0"/>
              <a:t>11/06/2021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653580" y="7008173"/>
            <a:ext cx="3386243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663604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9D1C2877-10A2-4970-993E-18FDC4B49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665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1111"/>
            <a:ext cx="10693958" cy="756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32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ctr" defTabSz="1042965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12" indent="-391112" algn="l" defTabSz="1042965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09" indent="-325926" algn="l" defTabSz="1042965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706" indent="-260741" algn="l" defTabSz="10429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188" indent="-260741" algn="l" defTabSz="1042965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670" indent="-260741" algn="l" defTabSz="1042965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153" indent="-260741" algn="l" defTabSz="10429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635" indent="-260741" algn="l" defTabSz="10429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117" indent="-260741" algn="l" defTabSz="10429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600" indent="-260741" algn="l" defTabSz="10429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82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965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447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929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412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894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376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859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ri-scaranni/Analise_covid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:\Criação\2018.1\Institucional\PPT Padrão\UniCario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0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7506940" y="972319"/>
            <a:ext cx="2736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508853" algn="l"/>
                <a:tab pos="1021326" algn="l"/>
                <a:tab pos="1533800" algn="l"/>
                <a:tab pos="2046273" algn="l"/>
                <a:tab pos="2558748" algn="l"/>
                <a:tab pos="3071221" algn="l"/>
                <a:tab pos="3583695" algn="l"/>
                <a:tab pos="4096168" algn="l"/>
                <a:tab pos="4608642" algn="l"/>
                <a:tab pos="5121116" algn="l"/>
                <a:tab pos="5633590" algn="l"/>
                <a:tab pos="6146063" algn="l"/>
                <a:tab pos="6658537" algn="l"/>
                <a:tab pos="7171011" algn="l"/>
                <a:tab pos="7683485" algn="l"/>
                <a:tab pos="8195958" algn="l"/>
                <a:tab pos="8708432" algn="l"/>
                <a:tab pos="9220905" algn="l"/>
                <a:tab pos="9733380" algn="l"/>
                <a:tab pos="10245853" algn="l"/>
              </a:tabLst>
              <a:defRPr/>
            </a:pPr>
            <a:r>
              <a:rPr lang="en-GB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TCC 2021.1</a:t>
            </a:r>
          </a:p>
          <a:p>
            <a:pPr algn="ctr">
              <a:buClr>
                <a:srgbClr val="000000"/>
              </a:buClr>
              <a:buSzPct val="100000"/>
              <a:tabLst>
                <a:tab pos="0" algn="l"/>
                <a:tab pos="508853" algn="l"/>
                <a:tab pos="1021326" algn="l"/>
                <a:tab pos="1533800" algn="l"/>
                <a:tab pos="2046273" algn="l"/>
                <a:tab pos="2558748" algn="l"/>
                <a:tab pos="3071221" algn="l"/>
                <a:tab pos="3583695" algn="l"/>
                <a:tab pos="4096168" algn="l"/>
                <a:tab pos="4608642" algn="l"/>
                <a:tab pos="5121116" algn="l"/>
                <a:tab pos="5633590" algn="l"/>
                <a:tab pos="6146063" algn="l"/>
                <a:tab pos="6658537" algn="l"/>
                <a:tab pos="7171011" algn="l"/>
                <a:tab pos="7683485" algn="l"/>
                <a:tab pos="8195958" algn="l"/>
                <a:tab pos="8708432" algn="l"/>
                <a:tab pos="9220905" algn="l"/>
                <a:tab pos="9733380" algn="l"/>
                <a:tab pos="10245853" algn="l"/>
              </a:tabLst>
              <a:defRPr/>
            </a:pPr>
            <a:endParaRPr lang="en-GB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buClr>
                <a:srgbClr val="000000"/>
              </a:buClr>
              <a:buSzPct val="100000"/>
              <a:tabLst>
                <a:tab pos="0" algn="l"/>
                <a:tab pos="508853" algn="l"/>
                <a:tab pos="1021326" algn="l"/>
                <a:tab pos="1533800" algn="l"/>
                <a:tab pos="2046273" algn="l"/>
                <a:tab pos="2558748" algn="l"/>
                <a:tab pos="3071221" algn="l"/>
                <a:tab pos="3583695" algn="l"/>
                <a:tab pos="4096168" algn="l"/>
                <a:tab pos="4608642" algn="l"/>
                <a:tab pos="5121116" algn="l"/>
                <a:tab pos="5633590" algn="l"/>
                <a:tab pos="6146063" algn="l"/>
                <a:tab pos="6658537" algn="l"/>
                <a:tab pos="7171011" algn="l"/>
                <a:tab pos="7683485" algn="l"/>
                <a:tab pos="8195958" algn="l"/>
                <a:tab pos="8708432" algn="l"/>
                <a:tab pos="9220905" algn="l"/>
                <a:tab pos="9733380" algn="l"/>
                <a:tab pos="10245853" algn="l"/>
              </a:tabLst>
              <a:defRPr/>
            </a:pPr>
            <a:r>
              <a:rPr lang="en-GB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Engenharia da Computação</a:t>
            </a:r>
            <a:endParaRPr lang="en-GB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943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62224" y="540271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Análise de dados gráfica com Python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78148" y="2052439"/>
            <a:ext cx="8856984" cy="5184576"/>
          </a:xfrm>
        </p:spPr>
        <p:txBody>
          <a:bodyPr/>
          <a:lstStyle/>
          <a:p>
            <a:pPr algn="just"/>
            <a:r>
              <a:rPr lang="pt-BR" sz="2200" dirty="0">
                <a:solidFill>
                  <a:schemeClr val="tx1"/>
                </a:solidFill>
              </a:rPr>
              <a:t>	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400" dirty="0">
                <a:solidFill>
                  <a:schemeClr val="tx1"/>
                </a:solidFill>
              </a:rPr>
              <a:t>Análise dos dados da covid19 utilizando Python com suas bibliotecas gráficas. Esta é outra análise muito utilizada para expressar de forma visual os dados, utilizando a biblioteca </a:t>
            </a:r>
            <a:r>
              <a:rPr lang="pt-BR" sz="2400" dirty="0" err="1">
                <a:solidFill>
                  <a:schemeClr val="tx1"/>
                </a:solidFill>
              </a:rPr>
              <a:t>Seaborn</a:t>
            </a:r>
            <a:r>
              <a:rPr lang="pt-BR" sz="2400" dirty="0">
                <a:solidFill>
                  <a:schemeClr val="tx1"/>
                </a:solidFill>
              </a:rPr>
              <a:t> construímos gráficos poderosos, simples e também alguns mais elaborados. Construiremos 3 gráficos, sendo eles:</a:t>
            </a:r>
          </a:p>
          <a:p>
            <a:pPr algn="just"/>
            <a:endParaRPr lang="pt-BR" sz="22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t-BR" sz="2200" dirty="0">
                <a:solidFill>
                  <a:schemeClr val="tx1"/>
                </a:solidFill>
              </a:rPr>
              <a:t>Gráfico 30 países com maior número de óbitos.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200" dirty="0">
                <a:solidFill>
                  <a:schemeClr val="tx1"/>
                </a:solidFill>
              </a:rPr>
              <a:t>Gráfico 5 países com mais óbitos observando casos ao longo do tempo.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200" dirty="0">
                <a:solidFill>
                  <a:schemeClr val="tx1"/>
                </a:solidFill>
              </a:rPr>
              <a:t>Gráfico 5 países com mais óbitos observando taxa de transmissão.</a:t>
            </a:r>
          </a:p>
        </p:txBody>
      </p:sp>
    </p:spTree>
    <p:extLst>
      <p:ext uri="{BB962C8B-B14F-4D97-AF65-F5344CB8AC3E}">
        <p14:creationId xmlns:p14="http://schemas.microsoft.com/office/powerpoint/2010/main" val="2379032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62224" y="540271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Gráfico 30 países com maior número de óbitos</a:t>
            </a:r>
            <a:endParaRPr lang="pt-BR" sz="36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78148" y="2052439"/>
            <a:ext cx="8856984" cy="5184576"/>
          </a:xfrm>
        </p:spPr>
        <p:txBody>
          <a:bodyPr/>
          <a:lstStyle/>
          <a:p>
            <a:pPr algn="just"/>
            <a:r>
              <a:rPr lang="pt-BR" sz="2200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D6D5CB0-B479-40A2-B66E-9FBA6F35D5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32288" y="2052439"/>
            <a:ext cx="4536503" cy="437339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C1370A1-0795-4DAF-ACD7-0AECE3774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68" y="2205547"/>
            <a:ext cx="4536503" cy="437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68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98228" y="444161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Gráfico 5 países com mais óbitos observando casos ao longo do tempo</a:t>
            </a:r>
            <a:endParaRPr lang="pt-BR" sz="36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78148" y="2052439"/>
            <a:ext cx="8856984" cy="5184576"/>
          </a:xfrm>
        </p:spPr>
        <p:txBody>
          <a:bodyPr/>
          <a:lstStyle/>
          <a:p>
            <a:pPr algn="just"/>
            <a:r>
              <a:rPr lang="pt-BR" sz="2200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70721B0-0B2A-4AC6-BBA9-91D924F305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56560" y="1908423"/>
            <a:ext cx="4913829" cy="413127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368A385-CF5F-4910-9F33-5668CA0EF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91" y="2052438"/>
            <a:ext cx="4413669" cy="50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41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895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62224" y="540271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Gráfico 5 países com mais óbitos observando taxa de transmissão</a:t>
            </a:r>
            <a:endParaRPr lang="pt-BR" sz="36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78148" y="2052439"/>
            <a:ext cx="8856984" cy="5184576"/>
          </a:xfrm>
        </p:spPr>
        <p:txBody>
          <a:bodyPr/>
          <a:lstStyle/>
          <a:p>
            <a:pPr algn="just"/>
            <a:r>
              <a:rPr lang="pt-BR" sz="2200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0D5B6C7-CAFE-4C08-A7D2-F7C923F2C7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55729" y="1941073"/>
            <a:ext cx="5183459" cy="40718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F7BA05E-6285-4502-8A10-0091D52A5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24" y="2076640"/>
            <a:ext cx="4393605" cy="494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20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62224" y="540271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Análise de dados com </a:t>
            </a:r>
            <a:r>
              <a:rPr lang="pt-BR" sz="3600" b="1" dirty="0" err="1"/>
              <a:t>Databricks</a:t>
            </a:r>
            <a:endParaRPr lang="pt-BR" sz="36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78148" y="2052439"/>
            <a:ext cx="8856984" cy="5184576"/>
          </a:xfrm>
        </p:spPr>
        <p:txBody>
          <a:bodyPr/>
          <a:lstStyle/>
          <a:p>
            <a:pPr algn="just"/>
            <a:r>
              <a:rPr lang="pt-BR" sz="2200" dirty="0">
                <a:solidFill>
                  <a:schemeClr val="tx1"/>
                </a:solidFill>
              </a:rPr>
              <a:t>	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400" dirty="0">
                <a:solidFill>
                  <a:schemeClr val="tx1"/>
                </a:solidFill>
              </a:rPr>
              <a:t>Através da ferramenta </a:t>
            </a:r>
            <a:r>
              <a:rPr lang="pt-BR" sz="2400" dirty="0" err="1">
                <a:solidFill>
                  <a:schemeClr val="tx1"/>
                </a:solidFill>
              </a:rPr>
              <a:t>Databricks</a:t>
            </a:r>
            <a:r>
              <a:rPr lang="pt-BR" sz="2400" dirty="0">
                <a:solidFill>
                  <a:schemeClr val="tx1"/>
                </a:solidFill>
              </a:rPr>
              <a:t> é feita a inserção dos dados de estudo em uma base de dados e então é demonstrada a utilização do </a:t>
            </a:r>
            <a:r>
              <a:rPr lang="pt-BR" sz="2400" dirty="0" err="1">
                <a:solidFill>
                  <a:schemeClr val="tx1"/>
                </a:solidFill>
              </a:rPr>
              <a:t>Databricks</a:t>
            </a:r>
            <a:r>
              <a:rPr lang="pt-BR" sz="2400" dirty="0">
                <a:solidFill>
                  <a:schemeClr val="tx1"/>
                </a:solidFill>
              </a:rPr>
              <a:t> para gerar análises tanto gráficas quanto  análises através de query SQL.</a:t>
            </a:r>
          </a:p>
          <a:p>
            <a:pPr algn="just"/>
            <a:endParaRPr lang="pt-BR" sz="22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t-BR" sz="2200" dirty="0">
                <a:solidFill>
                  <a:schemeClr val="tx1"/>
                </a:solidFill>
              </a:rPr>
              <a:t>Gráfico de barras com dados de população e vacinados.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200" dirty="0">
                <a:solidFill>
                  <a:schemeClr val="tx1"/>
                </a:solidFill>
              </a:rPr>
              <a:t>Gráficos de pizza com número de óbitos e infectados por continente.</a:t>
            </a:r>
          </a:p>
        </p:txBody>
      </p:sp>
    </p:spTree>
    <p:extLst>
      <p:ext uri="{BB962C8B-B14F-4D97-AF65-F5344CB8AC3E}">
        <p14:creationId xmlns:p14="http://schemas.microsoft.com/office/powerpoint/2010/main" val="310640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62224" y="540271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Gráfico de barras com dados de população e vacinados</a:t>
            </a:r>
            <a:endParaRPr lang="pt-BR" sz="36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78148" y="2052439"/>
            <a:ext cx="8856984" cy="2736304"/>
          </a:xfrm>
        </p:spPr>
        <p:txBody>
          <a:bodyPr/>
          <a:lstStyle/>
          <a:p>
            <a:pPr algn="l"/>
            <a:r>
              <a:rPr lang="pt-BR" sz="14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endParaRPr lang="pt-BR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14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CAST(</a:t>
            </a:r>
            <a:r>
              <a:rPr lang="pt-BR" sz="1400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populacao</a:t>
            </a:r>
            <a:r>
              <a:rPr lang="pt-BR" sz="14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AS INT) </a:t>
            </a:r>
            <a:r>
              <a:rPr lang="pt-BR" sz="1400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populacao</a:t>
            </a:r>
            <a:endParaRPr lang="pt-BR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14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,CAST(</a:t>
            </a:r>
            <a:r>
              <a:rPr lang="pt-BR" sz="1400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pessoas_vacinadas_dose_completa</a:t>
            </a:r>
            <a:r>
              <a:rPr lang="pt-BR" sz="14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AS INT) </a:t>
            </a:r>
            <a:r>
              <a:rPr lang="pt-BR" sz="1400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dose_completa</a:t>
            </a:r>
            <a:endParaRPr lang="pt-BR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14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,CAST(</a:t>
            </a:r>
            <a:r>
              <a:rPr lang="pt-BR" sz="1400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pessoas_vacinadas</a:t>
            </a:r>
            <a:r>
              <a:rPr lang="pt-BR" sz="14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AS INT) vacinados</a:t>
            </a:r>
            <a:endParaRPr lang="pt-BR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14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,pais</a:t>
            </a:r>
            <a:endParaRPr lang="pt-BR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14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default.covid19</a:t>
            </a:r>
            <a:endParaRPr lang="pt-BR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14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data = '2021-05-30' </a:t>
            </a:r>
            <a:endParaRPr lang="pt-BR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14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AND </a:t>
            </a:r>
            <a:r>
              <a:rPr lang="pt-BR" sz="1400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pessoas_vacinadas_dose_completa</a:t>
            </a:r>
            <a:r>
              <a:rPr lang="pt-BR" sz="14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NOT NULL</a:t>
            </a:r>
            <a:endParaRPr lang="pt-BR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14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AND </a:t>
            </a:r>
            <a:r>
              <a:rPr lang="pt-BR" sz="1400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pessoas_vacinadas</a:t>
            </a:r>
            <a:r>
              <a:rPr lang="pt-BR" sz="14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NOT NULL AND </a:t>
            </a:r>
            <a:r>
              <a:rPr lang="pt-BR" sz="1400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populacao</a:t>
            </a:r>
            <a:r>
              <a:rPr lang="pt-BR" sz="14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NOT NULL</a:t>
            </a:r>
            <a:endParaRPr lang="pt-BR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14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pt-BR" sz="1400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populacao</a:t>
            </a:r>
            <a:r>
              <a:rPr lang="pt-BR" sz="14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DESC LIMIT 15;</a:t>
            </a:r>
            <a:endParaRPr lang="pt-BR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E8F176-5002-4ADE-B5A0-B88102EB3C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6180" y="4756413"/>
            <a:ext cx="712879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0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62224" y="540271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Gráficos de pizza com número de óbitos e infectados por continente</a:t>
            </a:r>
            <a:endParaRPr lang="pt-BR" sz="36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78148" y="2052439"/>
            <a:ext cx="8856984" cy="2376264"/>
          </a:xfrm>
        </p:spPr>
        <p:txBody>
          <a:bodyPr/>
          <a:lstStyle/>
          <a:p>
            <a:pPr algn="l"/>
            <a:r>
              <a:rPr lang="pt-BR" sz="18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18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continente, SUM(</a:t>
            </a:r>
            <a:r>
              <a:rPr lang="pt-BR" sz="1800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mortes_totais</a:t>
            </a:r>
            <a:r>
              <a:rPr lang="pt-BR" sz="18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pt-BR" sz="1800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obitos</a:t>
            </a:r>
            <a:r>
              <a:rPr lang="pt-BR" sz="18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SUM(</a:t>
            </a:r>
            <a:r>
              <a:rPr lang="pt-BR" sz="1800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casos_totais</a:t>
            </a:r>
            <a:r>
              <a:rPr lang="pt-BR" sz="18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AS casos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18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default.covid19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18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data = '2021-05-30' 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18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AND continente IS NOT NULL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1800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BY 1;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76763ED-7ECF-4A3B-BACD-007BF24ADC1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0156" y="4428703"/>
            <a:ext cx="7848872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19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242244" y="828303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Considerações finais</a:t>
            </a:r>
            <a:endParaRPr lang="pt-BR" sz="36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8BE7D29-C727-43AD-A674-A0B912A9E631}"/>
              </a:ext>
            </a:extLst>
          </p:cNvPr>
          <p:cNvSpPr txBox="1"/>
          <p:nvPr/>
        </p:nvSpPr>
        <p:spPr>
          <a:xfrm>
            <a:off x="1458268" y="2628503"/>
            <a:ext cx="6912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4400" dirty="0"/>
              <a:t>CONCLUSÕES</a:t>
            </a:r>
          </a:p>
        </p:txBody>
      </p:sp>
    </p:spTree>
    <p:extLst>
      <p:ext uri="{BB962C8B-B14F-4D97-AF65-F5344CB8AC3E}">
        <p14:creationId xmlns:p14="http://schemas.microsoft.com/office/powerpoint/2010/main" val="850749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" y="1"/>
            <a:ext cx="10661520" cy="756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46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8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494272" y="691266"/>
            <a:ext cx="69127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00" b="1" dirty="0">
                <a:solidFill>
                  <a:srgbClr val="A11E21"/>
                </a:solidFill>
              </a:rPr>
              <a:t>CENTRO UNIVERSITÁRIO CARIOCA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1513154" y="4967387"/>
            <a:ext cx="7056784" cy="2592288"/>
          </a:xfrm>
          <a:prstGeom prst="rect">
            <a:avLst/>
          </a:prstGeom>
        </p:spPr>
        <p:txBody>
          <a:bodyPr lIns="104296" tIns="52148" rIns="104296" bIns="52148"/>
          <a:lstStyle>
            <a:lvl1pPr marL="0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482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42965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64447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85929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07412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128894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0376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71859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A11E21"/>
                </a:solidFill>
              </a:rPr>
              <a:t>Orientador:</a:t>
            </a:r>
          </a:p>
          <a:p>
            <a:r>
              <a:rPr lang="pt-BR" sz="2400" b="1" dirty="0">
                <a:solidFill>
                  <a:schemeClr val="tx1"/>
                </a:solidFill>
              </a:rPr>
              <a:t>Professor D. Sc. Sérgio Assunção Monteiro</a:t>
            </a:r>
          </a:p>
          <a:p>
            <a:pPr>
              <a:lnSpc>
                <a:spcPct val="150000"/>
              </a:lnSpc>
            </a:pPr>
            <a:endParaRPr lang="pt-BR" sz="2800" b="1" dirty="0">
              <a:solidFill>
                <a:schemeClr val="tx1"/>
              </a:solidFill>
            </a:endParaRPr>
          </a:p>
          <a:p>
            <a:r>
              <a:rPr lang="pt-BR" sz="1800" dirty="0">
                <a:solidFill>
                  <a:schemeClr val="tx1"/>
                </a:solidFill>
              </a:rPr>
              <a:t>RIO DE JANEIRO</a:t>
            </a:r>
          </a:p>
          <a:p>
            <a:r>
              <a:rPr lang="pt-BR" sz="1800" dirty="0">
                <a:solidFill>
                  <a:schemeClr val="tx1"/>
                </a:solidFill>
              </a:rPr>
              <a:t>2021</a:t>
            </a:r>
          </a:p>
          <a:p>
            <a:pPr algn="just"/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0A2779CD-8CE6-4471-A386-EEFEDB791D44}"/>
              </a:ext>
            </a:extLst>
          </p:cNvPr>
          <p:cNvSpPr txBox="1">
            <a:spLocks/>
          </p:cNvSpPr>
          <p:nvPr/>
        </p:nvSpPr>
        <p:spPr>
          <a:xfrm>
            <a:off x="882203" y="1996497"/>
            <a:ext cx="8318687" cy="1424094"/>
          </a:xfrm>
          <a:prstGeom prst="rect">
            <a:avLst/>
          </a:prstGeom>
        </p:spPr>
        <p:txBody>
          <a:bodyPr lIns="104296" tIns="52148" rIns="104296" bIns="52148"/>
          <a:lstStyle>
            <a:lvl1pPr marL="0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482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42965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64447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85929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07412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128894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0376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71859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800" b="1" dirty="0">
                <a:solidFill>
                  <a:schemeClr val="tx1"/>
                </a:solidFill>
              </a:rPr>
              <a:t>UMA ABORDAGEM DIDÁTICA DO ECOSSISTEMA DA </a:t>
            </a:r>
          </a:p>
          <a:p>
            <a:pPr>
              <a:lnSpc>
                <a:spcPct val="150000"/>
              </a:lnSpc>
            </a:pPr>
            <a:r>
              <a:rPr lang="pt-BR" sz="2800" b="1" dirty="0">
                <a:solidFill>
                  <a:schemeClr val="tx1"/>
                </a:solidFill>
              </a:rPr>
              <a:t>INFRAESTRUTURA DE CIÊNCIA DE DADOS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50490ED8-B6A8-4F74-89E0-38F7EC453B95}"/>
              </a:ext>
            </a:extLst>
          </p:cNvPr>
          <p:cNvSpPr txBox="1">
            <a:spLocks/>
          </p:cNvSpPr>
          <p:nvPr/>
        </p:nvSpPr>
        <p:spPr>
          <a:xfrm>
            <a:off x="1513154" y="3672831"/>
            <a:ext cx="7056784" cy="1296144"/>
          </a:xfrm>
          <a:prstGeom prst="rect">
            <a:avLst/>
          </a:prstGeom>
        </p:spPr>
        <p:txBody>
          <a:bodyPr lIns="104296" tIns="52148" rIns="104296" bIns="52148"/>
          <a:lstStyle>
            <a:lvl1pPr marL="0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482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42965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64447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85929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07412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128894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0376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71859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A11E21"/>
                </a:solidFill>
              </a:rPr>
              <a:t>Autor:</a:t>
            </a:r>
          </a:p>
          <a:p>
            <a:r>
              <a:rPr lang="pt-BR" sz="2400" b="1" dirty="0">
                <a:solidFill>
                  <a:schemeClr val="tx1"/>
                </a:solidFill>
              </a:rPr>
              <a:t>YURI CONCEIÇÃO DE BRITO SCARANNI</a:t>
            </a:r>
          </a:p>
          <a:p>
            <a:pPr algn="just"/>
            <a:endParaRPr lang="pt-B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140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594172" y="540271"/>
            <a:ext cx="85689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00" b="1" dirty="0"/>
              <a:t>Ciência de dados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94171" y="1908423"/>
            <a:ext cx="8771935" cy="5402122"/>
          </a:xfrm>
        </p:spPr>
        <p:txBody>
          <a:bodyPr/>
          <a:lstStyle/>
          <a:p>
            <a:pPr algn="just"/>
            <a:r>
              <a:rPr lang="pt-BR" sz="2400" dirty="0">
                <a:solidFill>
                  <a:schemeClr val="tx1"/>
                </a:solidFill>
              </a:rPr>
              <a:t>	</a:t>
            </a:r>
          </a:p>
          <a:p>
            <a:pPr algn="just"/>
            <a:endParaRPr lang="pt-BR" sz="2400" dirty="0">
              <a:solidFill>
                <a:schemeClr val="tx1"/>
              </a:solidFill>
            </a:endParaRPr>
          </a:p>
          <a:p>
            <a:pPr algn="just"/>
            <a:endParaRPr lang="pt-BR" sz="2400" dirty="0">
              <a:solidFill>
                <a:schemeClr val="tx1"/>
              </a:solidFill>
            </a:endParaRPr>
          </a:p>
          <a:p>
            <a:pPr algn="just"/>
            <a:endParaRPr lang="pt-BR" sz="2400" dirty="0">
              <a:solidFill>
                <a:schemeClr val="tx1"/>
              </a:solidFill>
            </a:endParaRPr>
          </a:p>
          <a:p>
            <a:pPr algn="just"/>
            <a:endParaRPr lang="pt-BR" sz="2400" dirty="0">
              <a:solidFill>
                <a:schemeClr val="tx1"/>
              </a:solidFill>
            </a:endParaRPr>
          </a:p>
          <a:p>
            <a:pPr algn="just"/>
            <a:r>
              <a:rPr lang="pt-BR" sz="2400" dirty="0">
                <a:solidFill>
                  <a:schemeClr val="tx1"/>
                </a:solidFill>
              </a:rPr>
              <a:t>	</a:t>
            </a:r>
          </a:p>
          <a:p>
            <a:pPr algn="just"/>
            <a:r>
              <a:rPr lang="pt-BR" sz="2400" dirty="0">
                <a:solidFill>
                  <a:schemeClr val="tx1"/>
                </a:solidFill>
              </a:rPr>
              <a:t>	A ciência de dados é uma disciplina que nasce nos anos 1970 sendo composta por uma junção de muitas áreas como estatística, algoritmos, bancos de dados etc., com o objetivo de transformar o grande volume de dados existentes em informações que trouxessem algum valor útil. A área de dados é uma das que mais cresce nos últimos anos.</a:t>
            </a:r>
            <a:endParaRPr lang="pt-BR" sz="2400" dirty="0"/>
          </a:p>
        </p:txBody>
      </p:sp>
      <p:pic>
        <p:nvPicPr>
          <p:cNvPr id="1030" name="Picture 6" descr="Ciência de Dados - UTFPR Curitiba - Home | Facebook">
            <a:extLst>
              <a:ext uri="{FF2B5EF4-FFF2-40B4-BE49-F238E27FC236}">
                <a16:creationId xmlns:a16="http://schemas.microsoft.com/office/drawing/2014/main" id="{411F251C-7ADD-4816-91C8-C38D49D48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508" y="19084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732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139738" y="612279"/>
            <a:ext cx="7401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Introdução a Ciência de dados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31781" y="1980431"/>
            <a:ext cx="9003351" cy="528241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BANCO DE DADOS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SQL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MYSQL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PHPMYADMIN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WAMP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PYTHON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PANDAS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MATPLOTLIB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SEABORN</a:t>
            </a:r>
            <a:endParaRPr lang="pt-BR" sz="1800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ETL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DATABRICKS</a:t>
            </a:r>
            <a:endParaRPr lang="pt-BR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91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139738" y="612279"/>
            <a:ext cx="7401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Objetivos e Estudo de caso</a:t>
            </a:r>
            <a:endParaRPr lang="pt-BR" sz="44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31781" y="1980431"/>
            <a:ext cx="9003351" cy="5256584"/>
          </a:xfrm>
        </p:spPr>
        <p:txBody>
          <a:bodyPr/>
          <a:lstStyle/>
          <a:p>
            <a:pPr algn="just"/>
            <a:r>
              <a:rPr lang="pt-BR" sz="2400" dirty="0">
                <a:solidFill>
                  <a:schemeClr val="tx1"/>
                </a:solidFill>
              </a:rPr>
              <a:t>	</a:t>
            </a:r>
            <a:r>
              <a:rPr lang="pt-BR" sz="2000" dirty="0">
                <a:solidFill>
                  <a:schemeClr val="tx1"/>
                </a:solidFill>
              </a:rPr>
              <a:t>Este estudo tem por objetivo mostrar como as ferramentas utilizadas para análise e processamento de dados se contextualizam para compor o ecossistema que viabiliza desenvolver aplicações para ciência de dados, fazendo uso de uma abordagem didática e prática. Servindo também como uma introdução.</a:t>
            </a:r>
            <a:endParaRPr lang="pt-BR" sz="2400" dirty="0">
              <a:solidFill>
                <a:schemeClr val="tx1"/>
              </a:solidFill>
            </a:endParaRPr>
          </a:p>
          <a:p>
            <a:pPr algn="just"/>
            <a:r>
              <a:rPr lang="pt-BR" sz="2400" dirty="0">
                <a:solidFill>
                  <a:schemeClr val="tx1"/>
                </a:solidFill>
              </a:rPr>
              <a:t>	</a:t>
            </a:r>
            <a:r>
              <a:rPr lang="pt-BR" sz="2000" dirty="0">
                <a:solidFill>
                  <a:schemeClr val="tx1"/>
                </a:solidFill>
              </a:rPr>
              <a:t>No estudo de caso serão analisados através das tecnologias apresentadas anteriormente os dados da covid19 disponibilizados pelo </a:t>
            </a:r>
            <a:r>
              <a:rPr lang="pt-BR" sz="2000" dirty="0" err="1">
                <a:solidFill>
                  <a:schemeClr val="tx1"/>
                </a:solidFill>
              </a:rPr>
              <a:t>Our</a:t>
            </a:r>
            <a:r>
              <a:rPr lang="pt-BR" sz="2000" dirty="0">
                <a:solidFill>
                  <a:schemeClr val="tx1"/>
                </a:solidFill>
              </a:rPr>
              <a:t> World In Data. 	</a:t>
            </a:r>
          </a:p>
          <a:p>
            <a:pPr algn="just"/>
            <a:r>
              <a:rPr lang="pt-BR" sz="2000" dirty="0">
                <a:solidFill>
                  <a:schemeClr val="tx1"/>
                </a:solidFill>
              </a:rPr>
              <a:t>	Serão 3 demonstrações de análise, a primeira abordará o processo de ETL utilizando Python e o ambiente de desenvolvimento WAMP em seguida utilizamos os dados inseridos na base MySQL para realizar consultas SQL, a segunda demonstração utilizará a linguagem Python para criar gráficos que ilustrem o comportamento dos dados extraídos e por fim na última demonstração é utilizada a plataforma </a:t>
            </a:r>
            <a:r>
              <a:rPr lang="pt-BR" sz="2000" dirty="0" err="1">
                <a:solidFill>
                  <a:schemeClr val="tx1"/>
                </a:solidFill>
              </a:rPr>
              <a:t>Databricks</a:t>
            </a:r>
            <a:r>
              <a:rPr lang="pt-BR" sz="2000" dirty="0">
                <a:solidFill>
                  <a:schemeClr val="tx1"/>
                </a:solidFill>
              </a:rPr>
              <a:t> como ambiente completo de ciência de dados afim de gerar análise através da linguagem SQL e posteriormente criar </a:t>
            </a:r>
            <a:r>
              <a:rPr lang="pt-BR" sz="2000">
                <a:solidFill>
                  <a:schemeClr val="tx1"/>
                </a:solidFill>
              </a:rPr>
              <a:t>gráficos.</a:t>
            </a:r>
            <a:endParaRPr lang="pt-B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04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32900" y="667844"/>
            <a:ext cx="7401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err="1"/>
              <a:t>Github</a:t>
            </a:r>
            <a:endParaRPr lang="pt-BR" sz="44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31781" y="1980431"/>
            <a:ext cx="9003351" cy="5256584"/>
          </a:xfrm>
        </p:spPr>
        <p:txBody>
          <a:bodyPr/>
          <a:lstStyle/>
          <a:p>
            <a:pPr algn="just"/>
            <a:r>
              <a:rPr lang="pt-BR" sz="2000" dirty="0">
                <a:solidFill>
                  <a:schemeClr val="tx1"/>
                </a:solidFill>
              </a:rPr>
              <a:t>	Todos os códigos utilizados neste trabalho se encontram em </a:t>
            </a:r>
            <a:r>
              <a:rPr lang="pt-BR" sz="2000" dirty="0">
                <a:solidFill>
                  <a:schemeClr val="tx1"/>
                </a:solidFill>
                <a:hlinkClick r:id="rId3"/>
              </a:rPr>
              <a:t>https://github.com/yuri-scaranni/Analise_covid</a:t>
            </a:r>
            <a:endParaRPr lang="pt-BR" sz="2000" dirty="0">
              <a:solidFill>
                <a:schemeClr val="tx1"/>
              </a:solidFill>
            </a:endParaRPr>
          </a:p>
          <a:p>
            <a:pPr algn="just"/>
            <a:endParaRPr lang="pt-BR" sz="1800" dirty="0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FD73B4F-E062-4C69-B00B-8F731D016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639" y="2772519"/>
            <a:ext cx="6893631" cy="385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44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2" y="-296826"/>
            <a:ext cx="11113866" cy="78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139738" y="612279"/>
            <a:ext cx="7401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Integração com ETL</a:t>
            </a:r>
            <a:endParaRPr lang="pt-BR" sz="4400" b="1" dirty="0"/>
          </a:p>
        </p:txBody>
      </p:sp>
      <p:pic>
        <p:nvPicPr>
          <p:cNvPr id="2" name="2021-06-07 21-56-51">
            <a:hlinkClick r:id="" action="ppaction://media"/>
            <a:extLst>
              <a:ext uri="{FF2B5EF4-FFF2-40B4-BE49-F238E27FC236}">
                <a16:creationId xmlns:a16="http://schemas.microsoft.com/office/drawing/2014/main" id="{64694BA2-BE2B-473B-B775-530B185777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2164" y="1692399"/>
            <a:ext cx="8334402" cy="577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8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35799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62224" y="540271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Query países com maior número de óbitos</a:t>
            </a:r>
            <a:endParaRPr lang="pt-BR" sz="36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78148" y="2052439"/>
            <a:ext cx="8856984" cy="5184576"/>
          </a:xfrm>
        </p:spPr>
        <p:txBody>
          <a:bodyPr/>
          <a:lstStyle/>
          <a:p>
            <a:pPr algn="just"/>
            <a:r>
              <a:rPr lang="pt-BR" sz="22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94FB91-FB73-40BB-93E5-ADA254E9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869" y="2742541"/>
            <a:ext cx="5921177" cy="38043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15400CA-4637-4D4A-8EE0-4DFB19D8D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4" y="2742541"/>
            <a:ext cx="3340755" cy="38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42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35799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62224" y="540271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Query média novos casos por mês agrupado por continente</a:t>
            </a:r>
            <a:endParaRPr lang="pt-BR" sz="36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78148" y="2052439"/>
            <a:ext cx="8856984" cy="5184576"/>
          </a:xfrm>
        </p:spPr>
        <p:txBody>
          <a:bodyPr/>
          <a:lstStyle/>
          <a:p>
            <a:pPr algn="just"/>
            <a:r>
              <a:rPr lang="pt-BR" sz="2200" dirty="0">
                <a:solidFill>
                  <a:schemeClr val="tx1"/>
                </a:solidFill>
              </a:rPr>
              <a:t> </a:t>
            </a:r>
          </a:p>
          <a:p>
            <a:pPr algn="just"/>
            <a:endParaRPr lang="pt-BR" sz="2200" dirty="0">
              <a:solidFill>
                <a:schemeClr val="tx1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B204F11-4938-4A6A-8CE0-493C2EFCB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63" y="2705915"/>
            <a:ext cx="4167717" cy="395503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589A350-8D0F-4693-8B51-A9BC3B6FF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780" y="2705915"/>
            <a:ext cx="5188410" cy="386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727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2085</TotalTime>
  <Words>662</Words>
  <Application>Microsoft Office PowerPoint</Application>
  <PresentationFormat>Personalizar</PresentationFormat>
  <Paragraphs>81</Paragraphs>
  <Slides>18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Courier New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Francisco Eugenio</dc:creator>
  <cp:lastModifiedBy>Yuri Scaranni</cp:lastModifiedBy>
  <cp:revision>142</cp:revision>
  <dcterms:created xsi:type="dcterms:W3CDTF">2016-01-22T13:40:16Z</dcterms:created>
  <dcterms:modified xsi:type="dcterms:W3CDTF">2021-06-11T14:28:34Z</dcterms:modified>
</cp:coreProperties>
</file>